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65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7" r:id="rId10"/>
    <p:sldId id="264" r:id="rId11"/>
    <p:sldId id="272" r:id="rId12"/>
    <p:sldId id="273" r:id="rId13"/>
    <p:sldId id="268" r:id="rId14"/>
    <p:sldId id="274" r:id="rId15"/>
    <p:sldId id="275" r:id="rId16"/>
    <p:sldId id="27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3B3B3"/>
    <a:srgbClr val="14AA72"/>
    <a:srgbClr val="00669A"/>
    <a:srgbClr val="ED2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55326aab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55326aab1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Jing Jie will tell his story 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Users/Customers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Tertiary students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 savvy adults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Health conscious individual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Pilot study: SUTD students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Food Vendors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Operates institution-based canteen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Comfortable with cashless payments and technology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Pilot study: food vendors in SUTD canteen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55326aab1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55326aab1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usage of Healthy 365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5326aab1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5326aab1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usage of Healthy 365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5326aab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5326aab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Example, can be improved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trace food intake (calories) accurately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NoCalories APP?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 be part of the ordering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with existing PayLah app/Healthy 365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transactions in 1 go - payment + calories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54b34ae4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54b34ae4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Example, can be improved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for user side done here, vendor demo Q&amp;A or if there is time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5326aab1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5326aab1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System Architecture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5326aab1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55326aab1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include the stats under each of the image if desired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think we should talk more about the pilot study here: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Government agencies are willing to open up (HPB)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SUTD canteen vendors are more open to participate after trying Samson’s app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67% of students surveyed use cashless payment and are willing to try the app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STATS: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Why people do not track calories (lazy)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60.4% think tracking calories is important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66.7% use cashless payments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Why people gave up using health apps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What would incentivise you to use health applications?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83.6% would use calorie tracking if seamlessly integrated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63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4b34a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4b34a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pacify stakeholders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jpg"/><Relationship Id="rId39" Type="http://schemas.openxmlformats.org/officeDocument/2006/relationships/image" Target="../media/image53.jp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jpg"/><Relationship Id="rId42" Type="http://schemas.openxmlformats.org/officeDocument/2006/relationships/image" Target="../media/image56.jpg"/><Relationship Id="rId47" Type="http://schemas.openxmlformats.org/officeDocument/2006/relationships/image" Target="../media/image61.png"/><Relationship Id="rId50" Type="http://schemas.openxmlformats.org/officeDocument/2006/relationships/image" Target="../media/image64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2.png"/><Relationship Id="rId46" Type="http://schemas.openxmlformats.org/officeDocument/2006/relationships/image" Target="../media/image60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jpg"/><Relationship Id="rId20" Type="http://schemas.openxmlformats.org/officeDocument/2006/relationships/image" Target="../media/image34.jpg"/><Relationship Id="rId29" Type="http://schemas.openxmlformats.org/officeDocument/2006/relationships/image" Target="../media/image43.jpg"/><Relationship Id="rId41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1.png"/><Relationship Id="rId40" Type="http://schemas.openxmlformats.org/officeDocument/2006/relationships/image" Target="../media/image54.jpg"/><Relationship Id="rId45" Type="http://schemas.openxmlformats.org/officeDocument/2006/relationships/image" Target="../media/image59.png"/><Relationship Id="rId53" Type="http://schemas.openxmlformats.org/officeDocument/2006/relationships/image" Target="../media/image67.jpg"/><Relationship Id="rId5" Type="http://schemas.openxmlformats.org/officeDocument/2006/relationships/image" Target="../media/image19.jp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jp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31" Type="http://schemas.openxmlformats.org/officeDocument/2006/relationships/image" Target="../media/image45.jpg"/><Relationship Id="rId44" Type="http://schemas.openxmlformats.org/officeDocument/2006/relationships/image" Target="../media/image58.jpg"/><Relationship Id="rId52" Type="http://schemas.openxmlformats.org/officeDocument/2006/relationships/image" Target="../media/image66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jp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jpg"/><Relationship Id="rId48" Type="http://schemas.openxmlformats.org/officeDocument/2006/relationships/image" Target="../media/image62.png"/><Relationship Id="rId8" Type="http://schemas.openxmlformats.org/officeDocument/2006/relationships/image" Target="../media/image22.png"/><Relationship Id="rId51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C8C4E2-E7EF-4DFA-B65E-DC4985DA7BF1}"/>
              </a:ext>
            </a:extLst>
          </p:cNvPr>
          <p:cNvSpPr txBox="1"/>
          <p:nvPr/>
        </p:nvSpPr>
        <p:spPr>
          <a:xfrm>
            <a:off x="3634548" y="1728827"/>
            <a:ext cx="559397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/>
              <a:t>“The most effective way to keep healthcare affordable is to stay healthy”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- Health Minister Gan Kim Yong</a:t>
            </a:r>
          </a:p>
        </p:txBody>
      </p:sp>
      <p:pic>
        <p:nvPicPr>
          <p:cNvPr id="5" name="Picture 4" descr="A picture containing tableware, cup, clipart&#10;&#10;Description automatically generated">
            <a:extLst>
              <a:ext uri="{FF2B5EF4-FFF2-40B4-BE49-F238E27FC236}">
                <a16:creationId xmlns:a16="http://schemas.microsoft.com/office/drawing/2014/main" id="{35984CA3-39FB-4564-80E1-F0285A21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856" y="408774"/>
            <a:ext cx="2086203" cy="4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</a:t>
            </a:r>
            <a:r>
              <a:rPr lang="en" b="1"/>
              <a:t>  INSIGHT        HOW MIGHT WE        DEMO        SYSTEM        EFFECTIVENESS       </a:t>
            </a:r>
            <a:r>
              <a:rPr lang="en" b="1">
                <a:solidFill>
                  <a:srgbClr val="FFFFFF"/>
                </a:solidFill>
              </a:rPr>
              <a:t> VISION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40" y="138425"/>
            <a:ext cx="2552211" cy="4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423D1F-6857-4E02-BF97-DA8F8605F973}"/>
              </a:ext>
            </a:extLst>
          </p:cNvPr>
          <p:cNvSpPr/>
          <p:nvPr/>
        </p:nvSpPr>
        <p:spPr>
          <a:xfrm>
            <a:off x="3342555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C728-359B-4FC8-8561-940797A1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86" y="1361829"/>
            <a:ext cx="397002" cy="397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412C95-7253-4A04-8D07-513708288036}"/>
              </a:ext>
            </a:extLst>
          </p:cNvPr>
          <p:cNvSpPr/>
          <p:nvPr/>
        </p:nvSpPr>
        <p:spPr>
          <a:xfrm>
            <a:off x="3907546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013F21-0955-4873-ABFE-A8E92CC5F035}"/>
              </a:ext>
            </a:extLst>
          </p:cNvPr>
          <p:cNvSpPr/>
          <p:nvPr/>
        </p:nvSpPr>
        <p:spPr>
          <a:xfrm>
            <a:off x="4472537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0AC8C1-B760-4A1C-9E9C-812692AF1C7F}"/>
              </a:ext>
            </a:extLst>
          </p:cNvPr>
          <p:cNvSpPr/>
          <p:nvPr/>
        </p:nvSpPr>
        <p:spPr>
          <a:xfrm>
            <a:off x="5037528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0EA692-105F-4ACE-96F8-677DD93F288B}"/>
              </a:ext>
            </a:extLst>
          </p:cNvPr>
          <p:cNvSpPr/>
          <p:nvPr/>
        </p:nvSpPr>
        <p:spPr>
          <a:xfrm>
            <a:off x="5602519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5A02ED-ABD9-4E59-81A6-C1DDFD55369E}"/>
              </a:ext>
            </a:extLst>
          </p:cNvPr>
          <p:cNvSpPr/>
          <p:nvPr/>
        </p:nvSpPr>
        <p:spPr>
          <a:xfrm>
            <a:off x="6167510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D3EF46-F6F1-4D52-A1F6-7124CC858B20}"/>
              </a:ext>
            </a:extLst>
          </p:cNvPr>
          <p:cNvSpPr/>
          <p:nvPr/>
        </p:nvSpPr>
        <p:spPr>
          <a:xfrm>
            <a:off x="6732501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48B03F-B553-4AE0-8D71-21D1585F88AF}"/>
              </a:ext>
            </a:extLst>
          </p:cNvPr>
          <p:cNvSpPr/>
          <p:nvPr/>
        </p:nvSpPr>
        <p:spPr>
          <a:xfrm>
            <a:off x="7297492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BDE1D5-7A9D-4C5F-9993-8D638F76401C}"/>
              </a:ext>
            </a:extLst>
          </p:cNvPr>
          <p:cNvSpPr/>
          <p:nvPr/>
        </p:nvSpPr>
        <p:spPr>
          <a:xfrm>
            <a:off x="7862483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F3319-1559-4D77-BF58-1F57E583D21B}"/>
              </a:ext>
            </a:extLst>
          </p:cNvPr>
          <p:cNvSpPr/>
          <p:nvPr/>
        </p:nvSpPr>
        <p:spPr>
          <a:xfrm>
            <a:off x="8427474" y="1332765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415492-12BF-4D09-A400-BAA80C25A16D}"/>
              </a:ext>
            </a:extLst>
          </p:cNvPr>
          <p:cNvSpPr/>
          <p:nvPr/>
        </p:nvSpPr>
        <p:spPr>
          <a:xfrm>
            <a:off x="3342555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1D9FFD5-664D-4DF3-98B4-FD58A2A60532}"/>
              </a:ext>
            </a:extLst>
          </p:cNvPr>
          <p:cNvSpPr/>
          <p:nvPr/>
        </p:nvSpPr>
        <p:spPr>
          <a:xfrm>
            <a:off x="3907546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234244-7036-4D29-A19D-814B95540B12}"/>
              </a:ext>
            </a:extLst>
          </p:cNvPr>
          <p:cNvSpPr/>
          <p:nvPr/>
        </p:nvSpPr>
        <p:spPr>
          <a:xfrm>
            <a:off x="4472537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5BB2E1-90CF-40A2-9C42-117071A870F5}"/>
              </a:ext>
            </a:extLst>
          </p:cNvPr>
          <p:cNvSpPr/>
          <p:nvPr/>
        </p:nvSpPr>
        <p:spPr>
          <a:xfrm>
            <a:off x="5037528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427553-5AC3-4412-88D6-4F8833EEEE80}"/>
              </a:ext>
            </a:extLst>
          </p:cNvPr>
          <p:cNvSpPr/>
          <p:nvPr/>
        </p:nvSpPr>
        <p:spPr>
          <a:xfrm>
            <a:off x="5602519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77E222D-23B4-4EEF-83B4-19B9F753249F}"/>
              </a:ext>
            </a:extLst>
          </p:cNvPr>
          <p:cNvSpPr/>
          <p:nvPr/>
        </p:nvSpPr>
        <p:spPr>
          <a:xfrm>
            <a:off x="6167510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A3AF89A-22BB-4719-9CD7-B0232420B48A}"/>
              </a:ext>
            </a:extLst>
          </p:cNvPr>
          <p:cNvSpPr/>
          <p:nvPr/>
        </p:nvSpPr>
        <p:spPr>
          <a:xfrm>
            <a:off x="6732501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C85AB48-B429-4856-AADC-659DA54CD06C}"/>
              </a:ext>
            </a:extLst>
          </p:cNvPr>
          <p:cNvSpPr/>
          <p:nvPr/>
        </p:nvSpPr>
        <p:spPr>
          <a:xfrm>
            <a:off x="7297492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FF79764-A061-41C7-B09E-AE8FA4F99BD6}"/>
              </a:ext>
            </a:extLst>
          </p:cNvPr>
          <p:cNvSpPr/>
          <p:nvPr/>
        </p:nvSpPr>
        <p:spPr>
          <a:xfrm>
            <a:off x="7862483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51392E-637A-45B8-BB00-7E6F85BA2E11}"/>
              </a:ext>
            </a:extLst>
          </p:cNvPr>
          <p:cNvSpPr/>
          <p:nvPr/>
        </p:nvSpPr>
        <p:spPr>
          <a:xfrm>
            <a:off x="8427474" y="20387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ABDBD9B-0588-4E58-9CF3-DF44C21CF256}"/>
              </a:ext>
            </a:extLst>
          </p:cNvPr>
          <p:cNvSpPr/>
          <p:nvPr/>
        </p:nvSpPr>
        <p:spPr>
          <a:xfrm>
            <a:off x="3342554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B52AEB8-BA29-48BA-A14C-831A09D2FA4F}"/>
              </a:ext>
            </a:extLst>
          </p:cNvPr>
          <p:cNvSpPr/>
          <p:nvPr/>
        </p:nvSpPr>
        <p:spPr>
          <a:xfrm>
            <a:off x="3907545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DC0D8F4-6211-4CC4-9A1D-605162389F22}"/>
              </a:ext>
            </a:extLst>
          </p:cNvPr>
          <p:cNvSpPr/>
          <p:nvPr/>
        </p:nvSpPr>
        <p:spPr>
          <a:xfrm>
            <a:off x="4472536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4403760-DA22-4E0E-947A-BBF8412A4F50}"/>
              </a:ext>
            </a:extLst>
          </p:cNvPr>
          <p:cNvSpPr/>
          <p:nvPr/>
        </p:nvSpPr>
        <p:spPr>
          <a:xfrm>
            <a:off x="5037527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1BE57D9-D9DE-43C6-852D-B3C448909D65}"/>
              </a:ext>
            </a:extLst>
          </p:cNvPr>
          <p:cNvSpPr/>
          <p:nvPr/>
        </p:nvSpPr>
        <p:spPr>
          <a:xfrm>
            <a:off x="5602518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09EF01F-11DD-4C14-9F56-A17999534CB5}"/>
              </a:ext>
            </a:extLst>
          </p:cNvPr>
          <p:cNvSpPr/>
          <p:nvPr/>
        </p:nvSpPr>
        <p:spPr>
          <a:xfrm>
            <a:off x="6167509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347ADE6-7CE1-43E3-8710-E68C4F61F4D6}"/>
              </a:ext>
            </a:extLst>
          </p:cNvPr>
          <p:cNvSpPr/>
          <p:nvPr/>
        </p:nvSpPr>
        <p:spPr>
          <a:xfrm>
            <a:off x="6732500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38C0D77-BFAF-435E-A9D3-34C0AD98F69E}"/>
              </a:ext>
            </a:extLst>
          </p:cNvPr>
          <p:cNvSpPr/>
          <p:nvPr/>
        </p:nvSpPr>
        <p:spPr>
          <a:xfrm>
            <a:off x="7297491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0C315D3F-E1D6-4E68-8655-A1A2E7DB4AED}"/>
              </a:ext>
            </a:extLst>
          </p:cNvPr>
          <p:cNvSpPr/>
          <p:nvPr/>
        </p:nvSpPr>
        <p:spPr>
          <a:xfrm>
            <a:off x="7862482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D6190C8-38B1-46A4-90C7-78BF11FF17E9}"/>
              </a:ext>
            </a:extLst>
          </p:cNvPr>
          <p:cNvSpPr/>
          <p:nvPr/>
        </p:nvSpPr>
        <p:spPr>
          <a:xfrm>
            <a:off x="8427473" y="274466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8867A50-D00E-48D9-9788-D57E3AC55BC0}"/>
              </a:ext>
            </a:extLst>
          </p:cNvPr>
          <p:cNvSpPr/>
          <p:nvPr/>
        </p:nvSpPr>
        <p:spPr>
          <a:xfrm>
            <a:off x="3342555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B7C7F50-21A2-4808-A06B-CF65FD6E0E00}"/>
              </a:ext>
            </a:extLst>
          </p:cNvPr>
          <p:cNvSpPr/>
          <p:nvPr/>
        </p:nvSpPr>
        <p:spPr>
          <a:xfrm>
            <a:off x="3907546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0DEAC42-2DFD-480C-B601-77CE4ED6800D}"/>
              </a:ext>
            </a:extLst>
          </p:cNvPr>
          <p:cNvSpPr/>
          <p:nvPr/>
        </p:nvSpPr>
        <p:spPr>
          <a:xfrm>
            <a:off x="4472537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C7B34B7-794B-42DC-B972-6EE87F0EC67B}"/>
              </a:ext>
            </a:extLst>
          </p:cNvPr>
          <p:cNvSpPr/>
          <p:nvPr/>
        </p:nvSpPr>
        <p:spPr>
          <a:xfrm>
            <a:off x="5037528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9C9E1AF-888B-49E7-B7F1-C4F94BFE119C}"/>
              </a:ext>
            </a:extLst>
          </p:cNvPr>
          <p:cNvSpPr/>
          <p:nvPr/>
        </p:nvSpPr>
        <p:spPr>
          <a:xfrm>
            <a:off x="5602519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09BEE7A-5EBF-4A8D-A1C5-E78104923137}"/>
              </a:ext>
            </a:extLst>
          </p:cNvPr>
          <p:cNvSpPr/>
          <p:nvPr/>
        </p:nvSpPr>
        <p:spPr>
          <a:xfrm>
            <a:off x="6167510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3E273C5-7512-4C52-B336-7EC0C8B70336}"/>
              </a:ext>
            </a:extLst>
          </p:cNvPr>
          <p:cNvSpPr/>
          <p:nvPr/>
        </p:nvSpPr>
        <p:spPr>
          <a:xfrm>
            <a:off x="6732501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AE9DABF-55F9-44CF-8413-8F1C4F9302B7}"/>
              </a:ext>
            </a:extLst>
          </p:cNvPr>
          <p:cNvSpPr/>
          <p:nvPr/>
        </p:nvSpPr>
        <p:spPr>
          <a:xfrm>
            <a:off x="7297492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FCBB31F-4AE1-43E1-B1F8-C8C75DBF7E7A}"/>
              </a:ext>
            </a:extLst>
          </p:cNvPr>
          <p:cNvSpPr/>
          <p:nvPr/>
        </p:nvSpPr>
        <p:spPr>
          <a:xfrm>
            <a:off x="7862483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3C4CC02-D208-4D45-8F61-05D780DA8CE9}"/>
              </a:ext>
            </a:extLst>
          </p:cNvPr>
          <p:cNvSpPr/>
          <p:nvPr/>
        </p:nvSpPr>
        <p:spPr>
          <a:xfrm>
            <a:off x="8427474" y="3450616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0AD2508-BBEF-4FE7-99D6-C06702A2F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9" t="8188" r="14635" b="7923"/>
          <a:stretch/>
        </p:blipFill>
        <p:spPr>
          <a:xfrm>
            <a:off x="3931591" y="1362648"/>
            <a:ext cx="397002" cy="374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9" name="Picture 88" descr="A close up of a logo&#10;&#10;Description automatically generated">
            <a:extLst>
              <a:ext uri="{FF2B5EF4-FFF2-40B4-BE49-F238E27FC236}">
                <a16:creationId xmlns:a16="http://schemas.microsoft.com/office/drawing/2014/main" id="{A600E8EA-41C0-474C-AF6E-7949695B4C7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198" y="1366399"/>
            <a:ext cx="374122" cy="374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6CD923D9-4B69-47F8-B350-CEC8898B1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118" y="1367544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3" name="Picture 92" descr="A close up of a sign&#10;&#10;Description automatically generated">
            <a:extLst>
              <a:ext uri="{FF2B5EF4-FFF2-40B4-BE49-F238E27FC236}">
                <a16:creationId xmlns:a16="http://schemas.microsoft.com/office/drawing/2014/main" id="{EB5FD1F1-7992-4082-A544-242398D8F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070" y="1430452"/>
            <a:ext cx="375154" cy="24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5" name="Picture 94" descr="A close up of a logo&#10;&#10;Description automatically generated">
            <a:extLst>
              <a:ext uri="{FF2B5EF4-FFF2-40B4-BE49-F238E27FC236}">
                <a16:creationId xmlns:a16="http://schemas.microsoft.com/office/drawing/2014/main" id="{0B7EA403-77AB-4801-8018-849DDFCA9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875" y="1362132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7" name="Picture 96" descr="A close up of a sign&#10;&#10;Description automatically generated">
            <a:extLst>
              <a:ext uri="{FF2B5EF4-FFF2-40B4-BE49-F238E27FC236}">
                <a16:creationId xmlns:a16="http://schemas.microsoft.com/office/drawing/2014/main" id="{3103714F-9215-403E-84E9-54F45728D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918" y="1364220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0B7415-B375-4B80-9464-2C1F688A2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085" y="1446371"/>
            <a:ext cx="375154" cy="195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1" name="Picture 100" descr="A picture containing clipart&#10;&#10;Description automatically generated">
            <a:extLst>
              <a:ext uri="{FF2B5EF4-FFF2-40B4-BE49-F238E27FC236}">
                <a16:creationId xmlns:a16="http://schemas.microsoft.com/office/drawing/2014/main" id="{2FC6C7FD-77FF-432E-8F2A-0A21557B62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0411" y="1422801"/>
            <a:ext cx="375154" cy="257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" name="Picture 102" descr="A close up of a logo&#10;&#10;Description automatically generated">
            <a:extLst>
              <a:ext uri="{FF2B5EF4-FFF2-40B4-BE49-F238E27FC236}">
                <a16:creationId xmlns:a16="http://schemas.microsoft.com/office/drawing/2014/main" id="{9AABCD35-889A-4791-903E-8EB959DE9D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5607" y="1418829"/>
            <a:ext cx="375154" cy="281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2286E2-686C-41FC-8B95-0D28C720A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3367" y="2101249"/>
            <a:ext cx="375154" cy="32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8F2E027-E0EE-45C2-BBF9-D64FC11216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8358" y="206722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9" name="Picture 108" descr="A picture containing room&#10;&#10;Description automatically generated">
            <a:extLst>
              <a:ext uri="{FF2B5EF4-FFF2-40B4-BE49-F238E27FC236}">
                <a16:creationId xmlns:a16="http://schemas.microsoft.com/office/drawing/2014/main" id="{6EEC9526-AB11-446A-BBFA-54A0A6636A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5198" y="2071554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3EAA13F2-9571-42C8-9BDD-B80621D32E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69118" y="2130881"/>
            <a:ext cx="375154" cy="27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3" name="Picture 112" descr="A close up of a logo&#10;&#10;Description automatically generated">
            <a:extLst>
              <a:ext uri="{FF2B5EF4-FFF2-40B4-BE49-F238E27FC236}">
                <a16:creationId xmlns:a16="http://schemas.microsoft.com/office/drawing/2014/main" id="{99D2A959-1A35-48D4-8B04-674C3EE85F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3936" y="2067795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1C330C1-6C88-462F-988B-2E5FF8578D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03875" y="206722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7" name="Picture 1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ED1CE2-FDC6-44D7-9539-7AC948BAD8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918" y="2183767"/>
            <a:ext cx="375154" cy="17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9" name="Picture 118" descr="A drawing of a person&#10;&#10;Description automatically generated">
            <a:extLst>
              <a:ext uri="{FF2B5EF4-FFF2-40B4-BE49-F238E27FC236}">
                <a16:creationId xmlns:a16="http://schemas.microsoft.com/office/drawing/2014/main" id="{B4331F87-C5A9-457C-9712-01F6E91808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24256" y="2064477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3" name="Picture 122" descr="A close up of a logo&#10;&#10;Description automatically generated">
            <a:extLst>
              <a:ext uri="{FF2B5EF4-FFF2-40B4-BE49-F238E27FC236}">
                <a16:creationId xmlns:a16="http://schemas.microsoft.com/office/drawing/2014/main" id="{47A389E3-A924-4339-8EB1-39046A2542A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2674" t="32774" r="34062" b="19551"/>
          <a:stretch/>
        </p:blipFill>
        <p:spPr>
          <a:xfrm>
            <a:off x="7897235" y="2067228"/>
            <a:ext cx="375154" cy="378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C5BCA0F-21D9-45D9-8DD9-9CC8A6640B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58891" y="2070134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83479A8-D44F-429A-8DF6-669E2243E2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73367" y="277968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9" name="Picture 128" descr="A close up of a sign&#10;&#10;Description automatically generated">
            <a:extLst>
              <a:ext uri="{FF2B5EF4-FFF2-40B4-BE49-F238E27FC236}">
                <a16:creationId xmlns:a16="http://schemas.microsoft.com/office/drawing/2014/main" id="{5D4DE883-2742-4A6C-99AA-56F7773E434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7403" y="277796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40AB8F27-9198-4F99-A10B-98C96DF73F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08728" y="2776084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Picture 132" descr="A black and red text&#10;&#10;Description automatically generated">
            <a:extLst>
              <a:ext uri="{FF2B5EF4-FFF2-40B4-BE49-F238E27FC236}">
                <a16:creationId xmlns:a16="http://schemas.microsoft.com/office/drawing/2014/main" id="{88961237-0451-40A6-A77C-166061171D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68945" y="2777461"/>
            <a:ext cx="375154" cy="35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5" name="Picture 134" descr="A close up of a sign&#10;&#10;Description automatically generated">
            <a:extLst>
              <a:ext uri="{FF2B5EF4-FFF2-40B4-BE49-F238E27FC236}">
                <a16:creationId xmlns:a16="http://schemas.microsoft.com/office/drawing/2014/main" id="{2106C7C7-CF02-4B63-AC31-B00668BCC5F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40642" y="2826689"/>
            <a:ext cx="375154" cy="266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7" name="Picture 13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5CB8817-68FA-4FC7-9AD1-9CDC7C16A4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03875" y="2782823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29FAC31-DF01-4C45-BD64-D457AA4C329F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31519" t="14079" r="31519" b="15543"/>
          <a:stretch/>
        </p:blipFill>
        <p:spPr>
          <a:xfrm>
            <a:off x="6763918" y="2783697"/>
            <a:ext cx="375154" cy="372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C1E6FACB-C916-4E78-9E10-EC37E1BEA7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35085" y="2776084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1D5C883-C1C3-4F09-89F7-AC89ACB95B8D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28835" t="2162" r="26916" b="3665"/>
          <a:stretch/>
        </p:blipFill>
        <p:spPr>
          <a:xfrm>
            <a:off x="7895969" y="2760593"/>
            <a:ext cx="375154" cy="419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4E6C0D5F-AF4C-4914-A2F8-F0014F8DBFA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73367" y="3522580"/>
            <a:ext cx="375154" cy="282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7" name="Picture 146" descr="A close up of a logo&#10;&#10;Description automatically generated">
            <a:extLst>
              <a:ext uri="{FF2B5EF4-FFF2-40B4-BE49-F238E27FC236}">
                <a16:creationId xmlns:a16="http://schemas.microsoft.com/office/drawing/2014/main" id="{3CAC5D6D-EDFE-45BC-9561-2E985D5EF6A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465607" y="2815727"/>
            <a:ext cx="375154" cy="31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5C0BDA83-7526-4220-94E5-860FF86C74A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939529" y="3488357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79D30362-9AED-4870-B04D-EBB9D6B14B4F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3129" t="22081" r="13543" b="27112"/>
          <a:stretch/>
        </p:blipFill>
        <p:spPr>
          <a:xfrm>
            <a:off x="4503954" y="3592398"/>
            <a:ext cx="375154" cy="163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5" name="Picture 154" descr="A close up of a sign&#10;&#10;Description automatically generated">
            <a:extLst>
              <a:ext uri="{FF2B5EF4-FFF2-40B4-BE49-F238E27FC236}">
                <a16:creationId xmlns:a16="http://schemas.microsoft.com/office/drawing/2014/main" id="{3A3211B3-EABB-4580-A63F-ABF4FEA7F2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68945" y="3482590"/>
            <a:ext cx="375154" cy="37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7" name="Picture 156" descr="A close up of a logo&#10;&#10;Description automatically generated">
            <a:extLst>
              <a:ext uri="{FF2B5EF4-FFF2-40B4-BE49-F238E27FC236}">
                <a16:creationId xmlns:a16="http://schemas.microsoft.com/office/drawing/2014/main" id="{70069087-71F3-402A-9F3D-242A67D290B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639822" y="3492655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9" name="Picture 158" descr="A close up of a logo&#10;&#10;Description automatically generated">
            <a:extLst>
              <a:ext uri="{FF2B5EF4-FFF2-40B4-BE49-F238E27FC236}">
                <a16:creationId xmlns:a16="http://schemas.microsoft.com/office/drawing/2014/main" id="{7D2FB91E-610C-43FB-8F7D-6DA9198DA84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03875" y="348401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1" name="Picture 160" descr="A close up of a logo&#10;&#10;Description automatically generated">
            <a:extLst>
              <a:ext uri="{FF2B5EF4-FFF2-40B4-BE49-F238E27FC236}">
                <a16:creationId xmlns:a16="http://schemas.microsoft.com/office/drawing/2014/main" id="{3BBDCEB4-A750-4C26-ADBE-9332004A9F37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33080" t="24955" r="33155" b="25777"/>
          <a:stretch/>
        </p:blipFill>
        <p:spPr>
          <a:xfrm>
            <a:off x="6764157" y="3487238"/>
            <a:ext cx="375154" cy="364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" name="Picture 1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06E1E3-C070-483A-9A90-50B1950AE12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324256" y="3488357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5" name="Picture 164" descr="A close up of a logo&#10;&#10;Description automatically generated">
            <a:extLst>
              <a:ext uri="{FF2B5EF4-FFF2-40B4-BE49-F238E27FC236}">
                <a16:creationId xmlns:a16="http://schemas.microsoft.com/office/drawing/2014/main" id="{C3D814FA-FC13-4CAF-9596-07FD70501B3D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9552" t="34802" r="9810" b="34616"/>
          <a:stretch/>
        </p:blipFill>
        <p:spPr>
          <a:xfrm>
            <a:off x="7898023" y="3624456"/>
            <a:ext cx="375154" cy="10670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D060362F-5749-4B0F-9905-1C9DCC35A0C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58697" y="3507552"/>
            <a:ext cx="375154" cy="314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34CA71C5-2FE9-4340-8205-63CCC93B44A0}"/>
              </a:ext>
            </a:extLst>
          </p:cNvPr>
          <p:cNvSpPr/>
          <p:nvPr/>
        </p:nvSpPr>
        <p:spPr>
          <a:xfrm>
            <a:off x="3342555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0B233D53-4B6D-47D9-8237-99449E7A5394}"/>
              </a:ext>
            </a:extLst>
          </p:cNvPr>
          <p:cNvSpPr/>
          <p:nvPr/>
        </p:nvSpPr>
        <p:spPr>
          <a:xfrm>
            <a:off x="3907546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77F9BB1B-0998-42C5-87C2-841D203678B0}"/>
              </a:ext>
            </a:extLst>
          </p:cNvPr>
          <p:cNvSpPr/>
          <p:nvPr/>
        </p:nvSpPr>
        <p:spPr>
          <a:xfrm>
            <a:off x="4472537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84C714C-3EC7-44C1-8F25-F1F6C7E33D61}"/>
              </a:ext>
            </a:extLst>
          </p:cNvPr>
          <p:cNvSpPr/>
          <p:nvPr/>
        </p:nvSpPr>
        <p:spPr>
          <a:xfrm>
            <a:off x="5037528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5682D76-E121-4E38-A263-5B40F455037F}"/>
              </a:ext>
            </a:extLst>
          </p:cNvPr>
          <p:cNvSpPr/>
          <p:nvPr/>
        </p:nvSpPr>
        <p:spPr>
          <a:xfrm>
            <a:off x="5602519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255A6B4A-CF68-45EA-9515-90A129EB3A28}"/>
              </a:ext>
            </a:extLst>
          </p:cNvPr>
          <p:cNvSpPr/>
          <p:nvPr/>
        </p:nvSpPr>
        <p:spPr>
          <a:xfrm>
            <a:off x="6167510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90B9CFC4-42CB-4660-A625-E3679F4EBAA8}"/>
              </a:ext>
            </a:extLst>
          </p:cNvPr>
          <p:cNvSpPr/>
          <p:nvPr/>
        </p:nvSpPr>
        <p:spPr>
          <a:xfrm>
            <a:off x="6732501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7A4A342-7B7C-4D4A-A8B2-6A89D7200920}"/>
              </a:ext>
            </a:extLst>
          </p:cNvPr>
          <p:cNvSpPr/>
          <p:nvPr/>
        </p:nvSpPr>
        <p:spPr>
          <a:xfrm>
            <a:off x="7297492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A4BF04EC-165E-44CC-A6A0-FD71D79D1FA0}"/>
              </a:ext>
            </a:extLst>
          </p:cNvPr>
          <p:cNvSpPr/>
          <p:nvPr/>
        </p:nvSpPr>
        <p:spPr>
          <a:xfrm>
            <a:off x="7862483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AE0F6FC-DB62-4596-A7E1-327EBDF1A203}"/>
              </a:ext>
            </a:extLst>
          </p:cNvPr>
          <p:cNvSpPr/>
          <p:nvPr/>
        </p:nvSpPr>
        <p:spPr>
          <a:xfrm>
            <a:off x="8427474" y="4203763"/>
            <a:ext cx="437990" cy="437990"/>
          </a:xfrm>
          <a:prstGeom prst="roundRect">
            <a:avLst/>
          </a:prstGeom>
          <a:ln w="9525">
            <a:solidFill>
              <a:srgbClr val="B3B3B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9FC4B41-65B1-49DF-875D-6FDAE6F930E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73367" y="4235181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1" name="Picture 180" descr="A drawing of a face&#10;&#10;Description automatically generated">
            <a:extLst>
              <a:ext uri="{FF2B5EF4-FFF2-40B4-BE49-F238E27FC236}">
                <a16:creationId xmlns:a16="http://schemas.microsoft.com/office/drawing/2014/main" id="{A6EA7EF2-5209-40D9-B269-83375A732C7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939529" y="4378305"/>
            <a:ext cx="375154" cy="84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3D58EEBC-BDA2-4271-B13A-581A025FD2D9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l="14145" t="24825" r="16011" b="28455"/>
          <a:stretch/>
        </p:blipFill>
        <p:spPr>
          <a:xfrm>
            <a:off x="4505198" y="4330284"/>
            <a:ext cx="375154" cy="180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5" name="Picture 184" descr="A close up of a sign&#10;&#10;Description automatically generated">
            <a:extLst>
              <a:ext uri="{FF2B5EF4-FFF2-40B4-BE49-F238E27FC236}">
                <a16:creationId xmlns:a16="http://schemas.microsoft.com/office/drawing/2014/main" id="{68F9B5C7-78DF-405D-B2AC-A1075C795B6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068945" y="4239277"/>
            <a:ext cx="375154" cy="363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A88A3E70-7790-449A-92FE-A2EF8C3A8AFF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4434" t="26742" b="29407"/>
          <a:stretch/>
        </p:blipFill>
        <p:spPr>
          <a:xfrm>
            <a:off x="5634402" y="4334353"/>
            <a:ext cx="375154" cy="172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9" name="Picture 188" descr="A picture containing object&#10;&#10;Description automatically generated">
            <a:extLst>
              <a:ext uri="{FF2B5EF4-FFF2-40B4-BE49-F238E27FC236}">
                <a16:creationId xmlns:a16="http://schemas.microsoft.com/office/drawing/2014/main" id="{70E7D3EB-018D-493D-98F4-EE0EB7A24C8E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203875" y="4391325"/>
            <a:ext cx="375154" cy="71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182AD076-1A4C-474E-8996-82B948D9941C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763918" y="423284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25B8C55-629A-4F08-8DE9-612A40133407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333074" y="4234742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EF3B5187-3CAE-4B5D-A06A-FC6FDBDB854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890411" y="4239358"/>
            <a:ext cx="375154" cy="375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7" name="Picture 19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B0230D5-D162-4EF7-9C1F-74A8069418E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460006" y="4318472"/>
            <a:ext cx="375154" cy="193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586F97DA-741A-4F83-9623-F018075CEB4C}"/>
              </a:ext>
            </a:extLst>
          </p:cNvPr>
          <p:cNvSpPr txBox="1"/>
          <p:nvPr/>
        </p:nvSpPr>
        <p:spPr>
          <a:xfrm>
            <a:off x="3259102" y="54565"/>
            <a:ext cx="5816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Lifestyle App: </a:t>
            </a:r>
          </a:p>
          <a:p>
            <a:pPr algn="ctr"/>
            <a:r>
              <a:rPr lang="en-SG" sz="2400" dirty="0"/>
              <a:t>Paving the way for endless possibilities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B275-506D-49DE-BCFD-D6377A69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Annex: Prototype of </a:t>
            </a:r>
            <a:r>
              <a:rPr lang="en-SG" dirty="0" err="1"/>
              <a:t>TrackLah!</a:t>
            </a:r>
            <a:r>
              <a:rPr lang="en-SG" sz="2000" dirty="0" err="1"/>
              <a:t>Vendors</a:t>
            </a:r>
            <a:r>
              <a:rPr lang="en-SG" sz="2000" dirty="0"/>
              <a:t> </a:t>
            </a:r>
            <a:r>
              <a:rPr lang="en-SG" dirty="0"/>
              <a:t>for survey</a:t>
            </a:r>
          </a:p>
        </p:txBody>
      </p:sp>
      <p:pic>
        <p:nvPicPr>
          <p:cNvPr id="6" name="Picture 5" descr="A bunch of food on a wooden cutting board&#10;&#10;Description automatically generated">
            <a:extLst>
              <a:ext uri="{FF2B5EF4-FFF2-40B4-BE49-F238E27FC236}">
                <a16:creationId xmlns:a16="http://schemas.microsoft.com/office/drawing/2014/main" id="{364FBECD-494B-467E-AB47-E5BEA1DB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212300"/>
            <a:ext cx="6035201" cy="36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2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DCD1-2FB8-4BE2-9DAF-82707F76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Annex: Prototype of DBS Paylah! for public survey</a:t>
            </a:r>
          </a:p>
        </p:txBody>
      </p:sp>
      <p:pic>
        <p:nvPicPr>
          <p:cNvPr id="5" name="Picture 4" descr="A wooden cutting board&#10;&#10;Description automatically generated">
            <a:extLst>
              <a:ext uri="{FF2B5EF4-FFF2-40B4-BE49-F238E27FC236}">
                <a16:creationId xmlns:a16="http://schemas.microsoft.com/office/drawing/2014/main" id="{12C7AD94-EF5A-48BC-9B41-D7471C43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91" y="1227574"/>
            <a:ext cx="7131417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B659-1511-45AD-9630-35F8EBDE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101"/>
            <a:ext cx="8520600" cy="572700"/>
          </a:xfrm>
        </p:spPr>
        <p:txBody>
          <a:bodyPr/>
          <a:lstStyle/>
          <a:p>
            <a:r>
              <a:rPr lang="en-SG" dirty="0"/>
              <a:t>Annex: TrackLah! Data Set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7F2692F-04D0-4C27-BE79-8ADD3CD1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37" y="819394"/>
            <a:ext cx="3357675" cy="413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A982F-CC62-4B0E-AB1E-DC64A78F9451}"/>
              </a:ext>
            </a:extLst>
          </p:cNvPr>
          <p:cNvSpPr txBox="1"/>
          <p:nvPr/>
        </p:nvSpPr>
        <p:spPr>
          <a:xfrm>
            <a:off x="4572000" y="1072076"/>
            <a:ext cx="3683997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SG" sz="1800" dirty="0"/>
              <a:t>Daily food consumption statistics for </a:t>
            </a:r>
            <a:r>
              <a:rPr lang="en-SG" sz="1800" b="1" dirty="0"/>
              <a:t>USER</a:t>
            </a:r>
            <a:r>
              <a:rPr lang="en-SG" sz="1800" dirty="0"/>
              <a:t>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Food preferences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Possible Chronic Diseases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Clinical Advice from MOH </a:t>
            </a:r>
          </a:p>
        </p:txBody>
      </p:sp>
    </p:spTree>
    <p:extLst>
      <p:ext uri="{BB962C8B-B14F-4D97-AF65-F5344CB8AC3E}">
        <p14:creationId xmlns:p14="http://schemas.microsoft.com/office/powerpoint/2010/main" val="290157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B659-1511-45AD-9630-35F8EBDE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101"/>
            <a:ext cx="8520600" cy="572700"/>
          </a:xfrm>
        </p:spPr>
        <p:txBody>
          <a:bodyPr/>
          <a:lstStyle/>
          <a:p>
            <a:r>
              <a:rPr lang="en-SG" dirty="0"/>
              <a:t>Annex: TrackLah!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2692F-04D0-4C27-BE79-8ADD3CD1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37" y="1167255"/>
            <a:ext cx="3357675" cy="3436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A982F-CC62-4B0E-AB1E-DC64A78F9451}"/>
              </a:ext>
            </a:extLst>
          </p:cNvPr>
          <p:cNvSpPr txBox="1"/>
          <p:nvPr/>
        </p:nvSpPr>
        <p:spPr>
          <a:xfrm>
            <a:off x="4572000" y="533467"/>
            <a:ext cx="3703705" cy="407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SG" sz="1800" dirty="0"/>
              <a:t>Daily food consumption statistics for </a:t>
            </a:r>
            <a:r>
              <a:rPr lang="en-SG" sz="1800" b="1" dirty="0"/>
              <a:t>HPB</a:t>
            </a:r>
            <a:r>
              <a:rPr lang="en-SG" sz="1800" dirty="0"/>
              <a:t>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Food preferences of certain district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Possible Chronic Diseases of certain district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Precautionary measures that can be taken</a:t>
            </a:r>
          </a:p>
        </p:txBody>
      </p:sp>
    </p:spTree>
    <p:extLst>
      <p:ext uri="{BB962C8B-B14F-4D97-AF65-F5344CB8AC3E}">
        <p14:creationId xmlns:p14="http://schemas.microsoft.com/office/powerpoint/2010/main" val="223138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B659-1511-45AD-9630-35F8EBDE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101"/>
            <a:ext cx="8520600" cy="572700"/>
          </a:xfrm>
        </p:spPr>
        <p:txBody>
          <a:bodyPr/>
          <a:lstStyle/>
          <a:p>
            <a:r>
              <a:rPr lang="en-SG" dirty="0"/>
              <a:t>Annex: TrackLah!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2692F-04D0-4C27-BE79-8ADD3CD1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1" y="794093"/>
            <a:ext cx="2958108" cy="4182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A982F-CC62-4B0E-AB1E-DC64A78F9451}"/>
              </a:ext>
            </a:extLst>
          </p:cNvPr>
          <p:cNvSpPr txBox="1"/>
          <p:nvPr/>
        </p:nvSpPr>
        <p:spPr>
          <a:xfrm>
            <a:off x="4433687" y="1418325"/>
            <a:ext cx="3683997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SG" sz="1800" dirty="0"/>
              <a:t>Food Consumption Pattern statistics for </a:t>
            </a:r>
            <a:r>
              <a:rPr lang="en-SG" sz="1800" b="1" dirty="0"/>
              <a:t>HPB</a:t>
            </a:r>
            <a:r>
              <a:rPr lang="en-SG" sz="1800" dirty="0"/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 dirty="0"/>
              <a:t>Specified type of food mostly consumed at</a:t>
            </a:r>
          </a:p>
        </p:txBody>
      </p:sp>
    </p:spTree>
    <p:extLst>
      <p:ext uri="{BB962C8B-B14F-4D97-AF65-F5344CB8AC3E}">
        <p14:creationId xmlns:p14="http://schemas.microsoft.com/office/powerpoint/2010/main" val="230309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B659-1511-45AD-9630-35F8EBDE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101"/>
            <a:ext cx="8520600" cy="572700"/>
          </a:xfrm>
        </p:spPr>
        <p:txBody>
          <a:bodyPr/>
          <a:lstStyle/>
          <a:p>
            <a:r>
              <a:rPr lang="en-SG" dirty="0"/>
              <a:t>Annex: TrackLah!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2692F-04D0-4C27-BE79-8ADD3CD1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64801"/>
            <a:ext cx="3773108" cy="5334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A982F-CC62-4B0E-AB1E-DC64A78F9451}"/>
              </a:ext>
            </a:extLst>
          </p:cNvPr>
          <p:cNvSpPr txBox="1"/>
          <p:nvPr/>
        </p:nvSpPr>
        <p:spPr>
          <a:xfrm>
            <a:off x="4572000" y="1072076"/>
            <a:ext cx="3683997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SG" sz="1800" dirty="0"/>
              <a:t>Daily consumption pattern statistics for </a:t>
            </a:r>
            <a:r>
              <a:rPr lang="en-SG" sz="1800" b="1" dirty="0"/>
              <a:t>Bank</a:t>
            </a:r>
            <a:r>
              <a:rPr lang="en-SG" sz="1800" dirty="0"/>
              <a:t>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Preferred location to dine in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Frequency of dining location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SG" dirty="0"/>
              <a:t>Recommended promotional deals</a:t>
            </a:r>
          </a:p>
        </p:txBody>
      </p:sp>
    </p:spTree>
    <p:extLst>
      <p:ext uri="{BB962C8B-B14F-4D97-AF65-F5344CB8AC3E}">
        <p14:creationId xmlns:p14="http://schemas.microsoft.com/office/powerpoint/2010/main" val="27553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4826100"/>
            <a:ext cx="9144000" cy="431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PERSONA        </a:t>
            </a:r>
            <a:r>
              <a:rPr lang="en" b="1"/>
              <a:t>INSIGHT        HOW MIGHT WE        DEMO        SYSTEM        EFFECTIVENESS        VISION</a:t>
            </a:r>
            <a:endParaRPr b="1"/>
          </a:p>
        </p:txBody>
      </p:sp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37ABDE0B-DFC5-40DD-B88A-18EF74DD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99" y="0"/>
            <a:ext cx="6695304" cy="4825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  INSIGHT</a:t>
            </a:r>
            <a:r>
              <a:rPr lang="en" b="1"/>
              <a:t>        HOW MIGHT WE        DEMO        SYSTEM        EFFECTIVENESS        VISION</a:t>
            </a:r>
            <a:endParaRPr b="1"/>
          </a:p>
        </p:txBody>
      </p:sp>
      <p:pic>
        <p:nvPicPr>
          <p:cNvPr id="5" name="Google Shape;69;p15">
            <a:extLst>
              <a:ext uri="{FF2B5EF4-FFF2-40B4-BE49-F238E27FC236}">
                <a16:creationId xmlns:a16="http://schemas.microsoft.com/office/drawing/2014/main" id="{C6CC4796-CD4B-497C-BFC7-3C1F0EE2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73" t="2693" r="38015" b="6727"/>
          <a:stretch/>
        </p:blipFill>
        <p:spPr>
          <a:xfrm>
            <a:off x="4896564" y="0"/>
            <a:ext cx="4039740" cy="4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16">
            <a:extLst>
              <a:ext uri="{FF2B5EF4-FFF2-40B4-BE49-F238E27FC236}">
                <a16:creationId xmlns:a16="http://schemas.microsoft.com/office/drawing/2014/main" id="{2692D58E-F155-462B-855B-B386D541C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375" y="533794"/>
            <a:ext cx="4260300" cy="38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99% surveyed want to live a healthy lifestyl</a:t>
            </a:r>
            <a:r>
              <a:rPr lang="en-US" sz="3600" dirty="0">
                <a:solidFill>
                  <a:srgbClr val="000000"/>
                </a:solidFill>
              </a:rPr>
              <a:t>e,</a:t>
            </a:r>
            <a:r>
              <a:rPr lang="en" sz="3600" b="1" dirty="0">
                <a:solidFill>
                  <a:srgbClr val="FFFFFF"/>
                </a:solidFill>
              </a:rPr>
              <a:t> BUT 70% find that tracking calories is too difficult!</a:t>
            </a:r>
            <a:endParaRPr sz="3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90375" y="533794"/>
            <a:ext cx="4260300" cy="38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99% surveyed want to live a healthy lifestyle,</a:t>
            </a:r>
            <a:r>
              <a:rPr lang="en" sz="3600" b="1" dirty="0">
                <a:solidFill>
                  <a:srgbClr val="000000"/>
                </a:solidFill>
              </a:rPr>
              <a:t> BUT 70% find that tracking calories is too difficult!</a:t>
            </a:r>
            <a:endParaRPr sz="3600" dirty="0"/>
          </a:p>
        </p:txBody>
      </p:sp>
      <p:sp>
        <p:nvSpPr>
          <p:cNvPr id="75" name="Google Shape;75;p16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  INSIGHT</a:t>
            </a:r>
            <a:r>
              <a:rPr lang="en" b="1"/>
              <a:t>        HOW MIGHT WE        DEMO        SYSTEM        EFFECTIVENESS        VISION</a:t>
            </a:r>
            <a:endParaRPr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6109D-488E-4EF7-BAC8-62CA7693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65" y="-161364"/>
            <a:ext cx="7542328" cy="5332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14723" y="1294035"/>
            <a:ext cx="4264639" cy="2555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How might we track calories </a:t>
            </a:r>
            <a:r>
              <a:rPr lang="en" sz="3600" i="1" dirty="0"/>
              <a:t>as effortlessly as possible</a:t>
            </a:r>
            <a:r>
              <a:rPr lang="en" sz="3600" dirty="0"/>
              <a:t>?</a:t>
            </a:r>
            <a:endParaRPr sz="36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7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  </a:t>
            </a:r>
            <a:r>
              <a:rPr lang="en" b="1"/>
              <a:t>INSIGHT        </a:t>
            </a:r>
            <a:r>
              <a:rPr lang="en" b="1">
                <a:solidFill>
                  <a:srgbClr val="FFFFFF"/>
                </a:solidFill>
              </a:rPr>
              <a:t>HOW MIGHT WE  </a:t>
            </a:r>
            <a:r>
              <a:rPr lang="en" b="1"/>
              <a:t>      DEMO        SYSTEM        EFFECTIVENESS        VISION</a:t>
            </a:r>
            <a:endParaRPr b="1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C8F5839-84E1-4683-AADC-2F3E3608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59" y="947302"/>
            <a:ext cx="2902162" cy="29021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18">
            <a:extLst>
              <a:ext uri="{FF2B5EF4-FFF2-40B4-BE49-F238E27FC236}">
                <a16:creationId xmlns:a16="http://schemas.microsoft.com/office/drawing/2014/main" id="{48C5D3A2-F1EF-4866-AF6A-F9420A5F44AD}"/>
              </a:ext>
            </a:extLst>
          </p:cNvPr>
          <p:cNvSpPr txBox="1">
            <a:spLocks/>
          </p:cNvSpPr>
          <p:nvPr/>
        </p:nvSpPr>
        <p:spPr>
          <a:xfrm>
            <a:off x="65810" y="1648143"/>
            <a:ext cx="3722418" cy="175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dirty="0"/>
              <a:t>Bridge </a:t>
            </a:r>
          </a:p>
          <a:p>
            <a:pPr algn="ctr"/>
            <a:r>
              <a:rPr lang="en-SG" sz="3600" dirty="0"/>
              <a:t>DBS Paylah &amp; Healthy365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11DC6-316E-4056-9FCE-00B6E70A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1839538"/>
            <a:ext cx="2016457" cy="146442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A30D27A-BEB8-4E9A-94F5-90C90411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40" y="1755714"/>
            <a:ext cx="1610407" cy="1544676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5FA47F82-4D84-4AD4-9625-A0DF7E1E47AD}"/>
              </a:ext>
            </a:extLst>
          </p:cNvPr>
          <p:cNvSpPr/>
          <p:nvPr/>
        </p:nvSpPr>
        <p:spPr>
          <a:xfrm>
            <a:off x="4956201" y="476421"/>
            <a:ext cx="3342554" cy="1248558"/>
          </a:xfrm>
          <a:prstGeom prst="curvedDownArrow">
            <a:avLst/>
          </a:prstGeom>
          <a:solidFill>
            <a:srgbClr val="ED272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16417DFB-185D-4C37-8F90-E88693CFB90F}"/>
              </a:ext>
            </a:extLst>
          </p:cNvPr>
          <p:cNvSpPr/>
          <p:nvPr/>
        </p:nvSpPr>
        <p:spPr>
          <a:xfrm rot="10800000">
            <a:off x="4810205" y="3331125"/>
            <a:ext cx="3342554" cy="1248559"/>
          </a:xfrm>
          <a:prstGeom prst="curvedDownArrow">
            <a:avLst/>
          </a:prstGeom>
          <a:solidFill>
            <a:srgbClr val="00669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8" name="Google Shape;94;p18">
            <a:extLst>
              <a:ext uri="{FF2B5EF4-FFF2-40B4-BE49-F238E27FC236}">
                <a16:creationId xmlns:a16="http://schemas.microsoft.com/office/drawing/2014/main" id="{2D664646-66CB-4D10-A0CB-A0517D4EA108}"/>
              </a:ext>
            </a:extLst>
          </p:cNvPr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</a:t>
            </a:r>
            <a:r>
              <a:rPr lang="en" b="1"/>
              <a:t>  INSIGHT        HOW MIGHT WE        </a:t>
            </a:r>
            <a:r>
              <a:rPr lang="en" b="1">
                <a:solidFill>
                  <a:srgbClr val="FFFFFF"/>
                </a:solidFill>
              </a:rPr>
              <a:t>DEMO </a:t>
            </a:r>
            <a:r>
              <a:rPr lang="en" b="1"/>
              <a:t>       SYSTEM        EFFECTIVENESS        VISION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59318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</a:t>
            </a:r>
            <a:r>
              <a:rPr lang="en" b="1">
                <a:solidFill>
                  <a:srgbClr val="FFFFFF"/>
                </a:solidFill>
              </a:rPr>
              <a:t>      </a:t>
            </a:r>
            <a:r>
              <a:rPr lang="en" b="1"/>
              <a:t>  INSIGHT        HOW MIGHT WE        </a:t>
            </a:r>
            <a:r>
              <a:rPr lang="en" b="1">
                <a:solidFill>
                  <a:srgbClr val="FFFFFF"/>
                </a:solidFill>
              </a:rPr>
              <a:t>DEMO </a:t>
            </a:r>
            <a:r>
              <a:rPr lang="en" b="1"/>
              <a:t>       SYSTEM        EFFECTIVENESS        VISION</a:t>
            </a:r>
            <a:endParaRPr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6F428-D567-4A70-B8E3-0CE6C01C97D2}"/>
              </a:ext>
            </a:extLst>
          </p:cNvPr>
          <p:cNvGrpSpPr/>
          <p:nvPr/>
        </p:nvGrpSpPr>
        <p:grpSpPr>
          <a:xfrm>
            <a:off x="1501342" y="776150"/>
            <a:ext cx="3358524" cy="3591199"/>
            <a:chOff x="1143915" y="1035099"/>
            <a:chExt cx="3358524" cy="35911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CD072E-844E-4D51-B135-2A4D269D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915" y="2207458"/>
              <a:ext cx="1911637" cy="1911637"/>
            </a:xfrm>
            <a:prstGeom prst="rect">
              <a:avLst/>
            </a:prstGeom>
          </p:spPr>
        </p:pic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47CE355D-F3C8-4499-9627-4E4C489848AA}"/>
                </a:ext>
              </a:extLst>
            </p:cNvPr>
            <p:cNvSpPr/>
            <p:nvPr/>
          </p:nvSpPr>
          <p:spPr>
            <a:xfrm>
              <a:off x="2590802" y="1035099"/>
              <a:ext cx="1911637" cy="1016000"/>
            </a:xfrm>
            <a:prstGeom prst="wedgeRoundRectCallout">
              <a:avLst>
                <a:gd name="adj1" fmla="val -47850"/>
                <a:gd name="adj2" fmla="val 7750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dirty="0"/>
                <a:t>Convenient!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2C0843-ADF6-492F-A8D9-198D2FDAFEE5}"/>
                </a:ext>
              </a:extLst>
            </p:cNvPr>
            <p:cNvSpPr txBox="1"/>
            <p:nvPr/>
          </p:nvSpPr>
          <p:spPr>
            <a:xfrm>
              <a:off x="1782233" y="4318521"/>
              <a:ext cx="63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User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856735-3E1D-4C57-8BEC-D0C12A9CD58F}"/>
              </a:ext>
            </a:extLst>
          </p:cNvPr>
          <p:cNvGrpSpPr/>
          <p:nvPr/>
        </p:nvGrpSpPr>
        <p:grpSpPr>
          <a:xfrm>
            <a:off x="4643968" y="784346"/>
            <a:ext cx="3469506" cy="3583003"/>
            <a:chOff x="4709294" y="776150"/>
            <a:chExt cx="3469506" cy="35830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27A31C-864B-434F-9B75-D545585D9A8C}"/>
                </a:ext>
              </a:extLst>
            </p:cNvPr>
            <p:cNvGrpSpPr/>
            <p:nvPr/>
          </p:nvGrpSpPr>
          <p:grpSpPr>
            <a:xfrm>
              <a:off x="4709294" y="1956705"/>
              <a:ext cx="1911637" cy="2402448"/>
              <a:chOff x="5200361" y="2207458"/>
              <a:chExt cx="1911637" cy="2402448"/>
            </a:xfrm>
          </p:grpSpPr>
          <p:pic>
            <p:nvPicPr>
              <p:cNvPr id="6" name="Picture 5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CAAA0095-657B-44DC-8F19-D5D8FCC4A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0361" y="2207458"/>
                <a:ext cx="1911637" cy="191163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CA76C0-81C9-4934-8CE7-496C616402E6}"/>
                  </a:ext>
                </a:extLst>
              </p:cNvPr>
              <p:cNvSpPr txBox="1"/>
              <p:nvPr/>
            </p:nvSpPr>
            <p:spPr>
              <a:xfrm>
                <a:off x="5688852" y="4302129"/>
                <a:ext cx="9346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Vendors</a:t>
                </a:r>
              </a:p>
            </p:txBody>
          </p:sp>
        </p:grp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4BD416D-CE5D-4D03-BE52-DBDBF76874BE}"/>
                </a:ext>
              </a:extLst>
            </p:cNvPr>
            <p:cNvSpPr/>
            <p:nvPr/>
          </p:nvSpPr>
          <p:spPr>
            <a:xfrm>
              <a:off x="6267163" y="776150"/>
              <a:ext cx="1911637" cy="1016000"/>
            </a:xfrm>
            <a:prstGeom prst="wedgeRoundRectCallout">
              <a:avLst>
                <a:gd name="adj1" fmla="val -47850"/>
                <a:gd name="adj2" fmla="val 7750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dirty="0"/>
                <a:t>Accurate!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2395" y="36071"/>
            <a:ext cx="7259208" cy="476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;p20">
            <a:extLst>
              <a:ext uri="{FF2B5EF4-FFF2-40B4-BE49-F238E27FC236}">
                <a16:creationId xmlns:a16="http://schemas.microsoft.com/office/drawing/2014/main" id="{FE345052-D217-4D37-97D1-14EF147A44E4}"/>
              </a:ext>
            </a:extLst>
          </p:cNvPr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PERSONA</a:t>
            </a:r>
            <a:r>
              <a:rPr lang="en" b="1" dirty="0">
                <a:solidFill>
                  <a:srgbClr val="FFFFFF"/>
                </a:solidFill>
              </a:rPr>
              <a:t>      </a:t>
            </a:r>
            <a:r>
              <a:rPr lang="en" b="1" dirty="0"/>
              <a:t>  INSIGHT        HOW MIGHT WE        DEMO        </a:t>
            </a:r>
            <a:r>
              <a:rPr lang="en" b="1" dirty="0">
                <a:solidFill>
                  <a:schemeClr val="bg1"/>
                </a:solidFill>
              </a:rPr>
              <a:t>SYSTEM</a:t>
            </a:r>
            <a:r>
              <a:rPr lang="en" b="1" dirty="0"/>
              <a:t>        </a:t>
            </a:r>
            <a:r>
              <a:rPr lang="en-SG" b="1" dirty="0">
                <a:solidFill>
                  <a:schemeClr val="tx1"/>
                </a:solidFill>
              </a:rPr>
              <a:t>EFFECTIVENESS</a:t>
            </a:r>
            <a:r>
              <a:rPr lang="en" b="1" dirty="0">
                <a:solidFill>
                  <a:srgbClr val="FFFFFF"/>
                </a:solidFill>
              </a:rPr>
              <a:t> </a:t>
            </a:r>
            <a:r>
              <a:rPr lang="en" b="1" dirty="0"/>
              <a:t>       VISION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415561-BC42-425B-ADC8-E7044CE585BE}"/>
              </a:ext>
            </a:extLst>
          </p:cNvPr>
          <p:cNvGrpSpPr/>
          <p:nvPr/>
        </p:nvGrpSpPr>
        <p:grpSpPr>
          <a:xfrm>
            <a:off x="242974" y="305855"/>
            <a:ext cx="2697300" cy="2014550"/>
            <a:chOff x="338200" y="338450"/>
            <a:chExt cx="2697300" cy="201455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2394F4-7738-4BC7-B05D-6D527C754B23}"/>
                </a:ext>
              </a:extLst>
            </p:cNvPr>
            <p:cNvGrpSpPr/>
            <p:nvPr/>
          </p:nvGrpSpPr>
          <p:grpSpPr>
            <a:xfrm>
              <a:off x="630925" y="338450"/>
              <a:ext cx="2079300" cy="1229600"/>
              <a:chOff x="630925" y="1136725"/>
              <a:chExt cx="2079300" cy="1229600"/>
            </a:xfrm>
          </p:grpSpPr>
          <p:pic>
            <p:nvPicPr>
              <p:cNvPr id="106" name="Google Shape;106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0925" y="1136725"/>
                <a:ext cx="1229605" cy="122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480620" y="1136725"/>
                <a:ext cx="1229605" cy="122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" name="Google Shape;109;p20"/>
            <p:cNvSpPr txBox="1"/>
            <p:nvPr/>
          </p:nvSpPr>
          <p:spPr>
            <a:xfrm>
              <a:off x="338200" y="1780300"/>
              <a:ext cx="2697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1" dirty="0"/>
                <a:t>Students</a:t>
              </a:r>
              <a:endParaRPr sz="24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CA0F01-FE72-4D62-8B6E-5FA3AE2FE35B}"/>
              </a:ext>
            </a:extLst>
          </p:cNvPr>
          <p:cNvGrpSpPr/>
          <p:nvPr/>
        </p:nvGrpSpPr>
        <p:grpSpPr>
          <a:xfrm>
            <a:off x="4524339" y="2452021"/>
            <a:ext cx="2951700" cy="2183955"/>
            <a:chOff x="6172750" y="224379"/>
            <a:chExt cx="2951700" cy="2183955"/>
          </a:xfrm>
        </p:grpSpPr>
        <p:pic>
          <p:nvPicPr>
            <p:cNvPr id="108" name="Google Shape;10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9963" y="224379"/>
              <a:ext cx="1397275" cy="1383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0"/>
            <p:cNvSpPr txBox="1"/>
            <p:nvPr/>
          </p:nvSpPr>
          <p:spPr>
            <a:xfrm>
              <a:off x="6172750" y="1835634"/>
              <a:ext cx="295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1" dirty="0"/>
                <a:t>Government</a:t>
              </a:r>
              <a:endParaRPr sz="24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F8341-1E2A-4D73-9BF0-D1C0529B3F54}"/>
              </a:ext>
            </a:extLst>
          </p:cNvPr>
          <p:cNvGrpSpPr/>
          <p:nvPr/>
        </p:nvGrpSpPr>
        <p:grpSpPr>
          <a:xfrm>
            <a:off x="242974" y="2302152"/>
            <a:ext cx="2875904" cy="2471517"/>
            <a:chOff x="3156083" y="217662"/>
            <a:chExt cx="2875904" cy="2471517"/>
          </a:xfrm>
        </p:grpSpPr>
        <p:pic>
          <p:nvPicPr>
            <p:cNvPr id="111" name="Google Shape;11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3363" y="217662"/>
              <a:ext cx="1397275" cy="139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0"/>
            <p:cNvSpPr txBox="1"/>
            <p:nvPr/>
          </p:nvSpPr>
          <p:spPr>
            <a:xfrm>
              <a:off x="3156083" y="1780300"/>
              <a:ext cx="2875904" cy="908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1" dirty="0"/>
                <a:t>Institutional canteen vendors</a:t>
              </a:r>
            </a:p>
          </p:txBody>
        </p:sp>
      </p:grpSp>
      <p:sp>
        <p:nvSpPr>
          <p:cNvPr id="116" name="Google Shape;116;p20"/>
          <p:cNvSpPr/>
          <p:nvPr/>
        </p:nvSpPr>
        <p:spPr>
          <a:xfrm>
            <a:off x="0" y="4825725"/>
            <a:ext cx="9144000" cy="43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PERSONA</a:t>
            </a:r>
            <a:r>
              <a:rPr lang="en" b="1" dirty="0">
                <a:solidFill>
                  <a:srgbClr val="FFFFFF"/>
                </a:solidFill>
              </a:rPr>
              <a:t>      </a:t>
            </a:r>
            <a:r>
              <a:rPr lang="en" b="1" dirty="0"/>
              <a:t>  INSIGHT        HOW MIGHT WE        DEMO        SYSTEM        </a:t>
            </a:r>
            <a:r>
              <a:rPr lang="en-SG" b="1" dirty="0">
                <a:solidFill>
                  <a:srgbClr val="FFFFFF"/>
                </a:solidFill>
              </a:rPr>
              <a:t>EFFECTIVENESS</a:t>
            </a:r>
            <a:r>
              <a:rPr lang="en" b="1" dirty="0">
                <a:solidFill>
                  <a:srgbClr val="FFFFFF"/>
                </a:solidFill>
              </a:rPr>
              <a:t> </a:t>
            </a:r>
            <a:r>
              <a:rPr lang="en" b="1" dirty="0"/>
              <a:t>       VISION</a:t>
            </a:r>
            <a:endParaRPr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C0FBC-F5C2-4CC0-9AA2-2DE81AE21156}"/>
              </a:ext>
            </a:extLst>
          </p:cNvPr>
          <p:cNvSpPr txBox="1"/>
          <p:nvPr/>
        </p:nvSpPr>
        <p:spPr>
          <a:xfrm>
            <a:off x="2908252" y="531633"/>
            <a:ext cx="17826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86% </a:t>
            </a:r>
            <a:r>
              <a:rPr lang="en-SG" dirty="0"/>
              <a:t>would use it if there is certain form of incentives, ease of use and informative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DE237-3830-4869-A0FE-6BDF39B0A434}"/>
              </a:ext>
            </a:extLst>
          </p:cNvPr>
          <p:cNvSpPr txBox="1"/>
          <p:nvPr/>
        </p:nvSpPr>
        <p:spPr>
          <a:xfrm>
            <a:off x="2908252" y="3128501"/>
            <a:ext cx="1782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85% </a:t>
            </a:r>
            <a:r>
              <a:rPr lang="en-SG" dirty="0"/>
              <a:t>would adopt this if it could attract more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FEDAA-68ED-4412-A1BA-A55BDEFFB277}"/>
              </a:ext>
            </a:extLst>
          </p:cNvPr>
          <p:cNvSpPr txBox="1"/>
          <p:nvPr/>
        </p:nvSpPr>
        <p:spPr>
          <a:xfrm>
            <a:off x="7032549" y="2962638"/>
            <a:ext cx="1782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Study </a:t>
            </a:r>
            <a:r>
              <a:rPr lang="en-SG" sz="1600" b="1" dirty="0"/>
              <a:t>chronic disease patterns </a:t>
            </a:r>
            <a:r>
              <a:rPr lang="en-SG" dirty="0"/>
              <a:t>and take </a:t>
            </a:r>
            <a:r>
              <a:rPr lang="en-SG" sz="1600" b="1" dirty="0"/>
              <a:t>pre-emptive actions </a:t>
            </a:r>
            <a:endParaRPr lang="en-SG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7C7D08-89E4-41BE-9077-C635EBC04A36}"/>
              </a:ext>
            </a:extLst>
          </p:cNvPr>
          <p:cNvGrpSpPr/>
          <p:nvPr/>
        </p:nvGrpSpPr>
        <p:grpSpPr>
          <a:xfrm>
            <a:off x="5394515" y="315455"/>
            <a:ext cx="1211347" cy="1996297"/>
            <a:chOff x="6880127" y="266446"/>
            <a:chExt cx="1211347" cy="1996297"/>
          </a:xfrm>
        </p:grpSpPr>
        <p:pic>
          <p:nvPicPr>
            <p:cNvPr id="8" name="Picture 7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0004AE3F-1A4A-4420-A58A-6BA38DC0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0127" y="266446"/>
              <a:ext cx="1211347" cy="1211347"/>
            </a:xfrm>
            <a:prstGeom prst="rect">
              <a:avLst/>
            </a:prstGeom>
          </p:spPr>
        </p:pic>
        <p:sp>
          <p:nvSpPr>
            <p:cNvPr id="19" name="Google Shape;110;p20">
              <a:extLst>
                <a:ext uri="{FF2B5EF4-FFF2-40B4-BE49-F238E27FC236}">
                  <a16:creationId xmlns:a16="http://schemas.microsoft.com/office/drawing/2014/main" id="{1D621B80-1BBC-41F2-B6BB-2EC3AA5D2CC8}"/>
                </a:ext>
              </a:extLst>
            </p:cNvPr>
            <p:cNvSpPr txBox="1"/>
            <p:nvPr/>
          </p:nvSpPr>
          <p:spPr>
            <a:xfrm>
              <a:off x="7021402" y="1690043"/>
              <a:ext cx="92879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1" dirty="0"/>
                <a:t>DBS</a:t>
              </a:r>
              <a:endParaRPr sz="2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9F6DD5-2CB7-48EA-86AA-46DD115555FC}"/>
              </a:ext>
            </a:extLst>
          </p:cNvPr>
          <p:cNvSpPr txBox="1"/>
          <p:nvPr/>
        </p:nvSpPr>
        <p:spPr>
          <a:xfrm>
            <a:off x="7032549" y="542113"/>
            <a:ext cx="17826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Acquire consumption pattern to </a:t>
            </a:r>
            <a:r>
              <a:rPr lang="en-SG" sz="2000" dirty="0"/>
              <a:t>promote health products  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9422597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581</Words>
  <Application>Microsoft Office PowerPoint</Application>
  <PresentationFormat>On-screen Show (16:9)</PresentationFormat>
  <Paragraphs>91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How might we track calories as effortlessly as possible?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Annex: Prototype of TrackLah!Vendors for survey</vt:lpstr>
      <vt:lpstr>Annex: Prototype of DBS Paylah! for public survey</vt:lpstr>
      <vt:lpstr>Annex: TrackLah! Data Set</vt:lpstr>
      <vt:lpstr>Annex: TrackLah! Data Set</vt:lpstr>
      <vt:lpstr>Annex: TrackLah! Data Set</vt:lpstr>
      <vt:lpstr>Annex: TrackLah! 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Jing Jie</dc:creator>
  <cp:lastModifiedBy>Jing Jie Tan</cp:lastModifiedBy>
  <cp:revision>72</cp:revision>
  <dcterms:modified xsi:type="dcterms:W3CDTF">2019-04-05T03:45:59Z</dcterms:modified>
</cp:coreProperties>
</file>